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7" r:id="rId6"/>
    <p:sldId id="257" r:id="rId7"/>
    <p:sldId id="262" r:id="rId8"/>
    <p:sldId id="263" r:id="rId9"/>
    <p:sldId id="264" r:id="rId10"/>
    <p:sldId id="265" r:id="rId11"/>
    <p:sldId id="266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pr.org/2022/01/13/1072529477/more-than-1-million-fewer-students-are-in-college-the-lowest-enrollment-numbers-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Income Predictor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Alberto Torres</a:t>
            </a:r>
          </a:p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55CF9-8FED-462B-8D88-5E2611F48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29CAF-EB03-477B-9B93-3A1B012BE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Crossroad about going to college.</a:t>
            </a:r>
          </a:p>
          <a:p>
            <a:r>
              <a:rPr lang="en-US" sz="2000" dirty="0"/>
              <a:t>Is the income after college worth it?</a:t>
            </a:r>
          </a:p>
          <a:p>
            <a:r>
              <a:rPr lang="en-US" sz="2000" dirty="0"/>
              <a:t>Predicting model to forecast annual income for individuals with a college education. </a:t>
            </a:r>
          </a:p>
        </p:txBody>
      </p:sp>
    </p:spTree>
    <p:extLst>
      <p:ext uri="{BB962C8B-B14F-4D97-AF65-F5344CB8AC3E}">
        <p14:creationId xmlns:p14="http://schemas.microsoft.com/office/powerpoint/2010/main" val="3053950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College Enrollment Rate downfall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0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DE947D-468B-49F7-9BFA-92E3159D1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7768" y="2249487"/>
            <a:ext cx="2989643" cy="33734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Nearly one million less students enrolled in college in 2022 then before 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2019-2021 colleges seen undergraduate student enrollment fall by 6.6%.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Biggest decline in more than 50 years.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9672A8-E67A-4153-9D83-0D9B38F314AB}"/>
              </a:ext>
            </a:extLst>
          </p:cNvPr>
          <p:cNvSpPr txBox="1"/>
          <p:nvPr/>
        </p:nvSpPr>
        <p:spPr>
          <a:xfrm>
            <a:off x="8380024" y="5876817"/>
            <a:ext cx="2345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Americans choose jobs over college : NPR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65164-C73D-4BFA-AFA7-29AFD8DA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Short-term benefits vs. long-term benefits of a degree.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8564C-52C2-4B87-95D2-C391F3945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fontAlgn="base"/>
            <a:r>
              <a:rPr lang="en-US" sz="2000" dirty="0"/>
              <a:t>According to Georgetown University, bachelor's degree holders were found to "earn a median of $2.8 million during their career, 75% more than if they had only a high school diploma."</a:t>
            </a:r>
          </a:p>
          <a:p>
            <a:pPr algn="l" fontAlgn="base"/>
            <a:r>
              <a:rPr lang="en-US" sz="2000" dirty="0"/>
              <a:t>Many high school students go for short-term money rather than a long-term career and high wages.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628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2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D54FD2-8BE0-4DFA-8A2C-8A57AB1DB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2" y="824637"/>
            <a:ext cx="3281003" cy="904876"/>
          </a:xfrm>
        </p:spPr>
        <p:txBody>
          <a:bodyPr anchor="b">
            <a:no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understanding</a:t>
            </a:r>
            <a:endParaRPr lang="en-US" sz="3200" dirty="0">
              <a:solidFill>
                <a:srgbClr val="FFFFFF"/>
              </a:solidFill>
            </a:endParaRPr>
          </a:p>
        </p:txBody>
      </p:sp>
      <p:sp useBgFill="1">
        <p:nvSpPr>
          <p:cNvPr id="54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image">
            <a:extLst>
              <a:ext uri="{FF2B5EF4-FFF2-40B4-BE49-F238E27FC236}">
                <a16:creationId xmlns:a16="http://schemas.microsoft.com/office/drawing/2014/main" id="{527E3C5C-5D77-4C16-B694-7BCDFBF47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25587" y="1137621"/>
            <a:ext cx="5699183" cy="457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9C2D0-8ADF-4B37-B905-EA1A5CEB2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Machine learning model: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FF"/>
                </a:solidFill>
              </a:rPr>
              <a:t>Visually demonstrate who is making more money annually.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Predictor takes in attributes such as education, relationship, hours worked,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FFFF"/>
                </a:solidFill>
              </a:rPr>
              <a:t>In Dataset 9.6K/39.4K individuals made over 50K</a:t>
            </a:r>
            <a:endParaRPr lang="en-US" sz="22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BE42EA6-73AD-424B-97F2-E94E9F55030E}"/>
              </a:ext>
            </a:extLst>
          </p:cNvPr>
          <p:cNvSpPr txBox="1"/>
          <p:nvPr/>
        </p:nvSpPr>
        <p:spPr>
          <a:xfrm>
            <a:off x="2286240" y="901701"/>
            <a:ext cx="4323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Individuals who make more than 50K a year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CEAD6EE-CCEF-4DCE-9226-B34457B2AC64}"/>
              </a:ext>
            </a:extLst>
          </p:cNvPr>
          <p:cNvSpPr txBox="1"/>
          <p:nvPr/>
        </p:nvSpPr>
        <p:spPr>
          <a:xfrm rot="16200000">
            <a:off x="182832" y="2987428"/>
            <a:ext cx="2075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 of individuals </a:t>
            </a:r>
          </a:p>
        </p:txBody>
      </p:sp>
    </p:spTree>
    <p:extLst>
      <p:ext uri="{BB962C8B-B14F-4D97-AF65-F5344CB8AC3E}">
        <p14:creationId xmlns:p14="http://schemas.microsoft.com/office/powerpoint/2010/main" val="498005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036" name="Group 1035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048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49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0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1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2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3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4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5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6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7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8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9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60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1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2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3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4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65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6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7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8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9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0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1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2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3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4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37" name="Group 1036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038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9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0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1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2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3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4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5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6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7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076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EF2F62-EDCC-4AFD-A2C7-A48B115F4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understanding</a:t>
            </a:r>
            <a:b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Cont.</a:t>
            </a:r>
            <a:endParaRPr lang="en-US" sz="3200" dirty="0">
              <a:solidFill>
                <a:srgbClr val="FFFFFF"/>
              </a:solidFill>
            </a:endParaRPr>
          </a:p>
        </p:txBody>
      </p:sp>
      <p:sp useBgFill="1">
        <p:nvSpPr>
          <p:cNvPr id="1078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58978D13-13B8-48D9-9E2B-6F044610C3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3233" y="1137621"/>
            <a:ext cx="5803892" cy="457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E95D9F60-8EBA-DD43-83DB-435363294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Georgetown University study, HS-Grads are the ones earning less than 50K a year.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There’s more than 50% HS-grads that make less than 50K then someone that has their bachelor's degree.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71670-3297-46A6-B694-6525F329A5B5}"/>
              </a:ext>
            </a:extLst>
          </p:cNvPr>
          <p:cNvSpPr txBox="1"/>
          <p:nvPr/>
        </p:nvSpPr>
        <p:spPr>
          <a:xfrm>
            <a:off x="2286240" y="901701"/>
            <a:ext cx="4176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Individuals who make less than 50K a year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F72DDD3-2120-4EEB-B1F1-284981B34CF6}"/>
              </a:ext>
            </a:extLst>
          </p:cNvPr>
          <p:cNvSpPr txBox="1"/>
          <p:nvPr/>
        </p:nvSpPr>
        <p:spPr>
          <a:xfrm rot="16200000">
            <a:off x="177375" y="2987428"/>
            <a:ext cx="2075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 of individuals </a:t>
            </a:r>
          </a:p>
        </p:txBody>
      </p:sp>
    </p:spTree>
    <p:extLst>
      <p:ext uri="{BB962C8B-B14F-4D97-AF65-F5344CB8AC3E}">
        <p14:creationId xmlns:p14="http://schemas.microsoft.com/office/powerpoint/2010/main" val="2944413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CFF9-C852-4C32-9221-AEDCBADA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Predictive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82193-85B0-49C2-A7C6-E25F53606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52162"/>
            <a:ext cx="3465422" cy="4523107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en-US" sz="9600" dirty="0"/>
              <a:t>Variables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Target Variable: Income &gt;50K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Education: Highest level of education individual achieved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Occupation: Current work position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Race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Gender: Male or Female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Relationship: If individual is a husband, wife, single, etc.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7200" dirty="0"/>
              <a:t>Hours worked per week</a:t>
            </a:r>
          </a:p>
          <a:p>
            <a:endParaRPr lang="en-US" i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F358FCD-1F19-45B3-81E0-F89E11C0F522}"/>
              </a:ext>
            </a:extLst>
          </p:cNvPr>
          <p:cNvSpPr txBox="1">
            <a:spLocks/>
          </p:cNvSpPr>
          <p:nvPr/>
        </p:nvSpPr>
        <p:spPr>
          <a:xfrm>
            <a:off x="7581989" y="2249487"/>
            <a:ext cx="3465422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971E97F-DC1A-4DE8-8B4B-031046B5ABB4}"/>
              </a:ext>
            </a:extLst>
          </p:cNvPr>
          <p:cNvSpPr txBox="1">
            <a:spLocks/>
          </p:cNvSpPr>
          <p:nvPr/>
        </p:nvSpPr>
        <p:spPr>
          <a:xfrm>
            <a:off x="7429589" y="339635"/>
            <a:ext cx="3465422" cy="5973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dirty="0"/>
              <a:t>Models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Decision Tree-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Model that branches connecting data point to produce a decision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Accuracy for this case is: 76.2%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Out of all individuals making over 50K how precise can it predict a decision: 81%</a:t>
            </a:r>
          </a:p>
          <a:p>
            <a:pPr lvl="1">
              <a:lnSpc>
                <a:spcPct val="100000"/>
              </a:lnSpc>
            </a:pP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000" dirty="0"/>
              <a:t>Random Forest- </a:t>
            </a:r>
          </a:p>
          <a:p>
            <a:endParaRPr lang="en-US" sz="4600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06440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9D291-4E3A-432F-AE09-CE8785954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8EF25-BE7B-4E98-85D3-8B62B6B23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Bigger dataset </a:t>
            </a:r>
          </a:p>
          <a:p>
            <a:r>
              <a:rPr lang="en-US" sz="2000" dirty="0"/>
              <a:t>Handle imbalanced dataset </a:t>
            </a:r>
          </a:p>
        </p:txBody>
      </p:sp>
    </p:spTree>
    <p:extLst>
      <p:ext uri="{BB962C8B-B14F-4D97-AF65-F5344CB8AC3E}">
        <p14:creationId xmlns:p14="http://schemas.microsoft.com/office/powerpoint/2010/main" val="3696588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1695542"/>
          </a:xfrm>
        </p:spPr>
        <p:txBody>
          <a:bodyPr anchor="ctr"/>
          <a:lstStyle/>
          <a:p>
            <a:pPr algn="ctr"/>
            <a:r>
              <a:rPr lang="en-US" dirty="0"/>
              <a:t>  Thank you	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2645594"/>
          </a:xfrm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134</TotalTime>
  <Words>339</Words>
  <Application>Microsoft Office PowerPoint</Application>
  <PresentationFormat>Widescreen</PresentationFormat>
  <Paragraphs>50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Tw Cen MT</vt:lpstr>
      <vt:lpstr>Circuit</vt:lpstr>
      <vt:lpstr>Income Predictor</vt:lpstr>
      <vt:lpstr>Decisions</vt:lpstr>
      <vt:lpstr>College Enrollment Rate downfall</vt:lpstr>
      <vt:lpstr>Short-term benefits vs. long-term benefits of a degree.</vt:lpstr>
      <vt:lpstr>Data understanding</vt:lpstr>
      <vt:lpstr>Data understanding Cont.</vt:lpstr>
      <vt:lpstr>Predictive model</vt:lpstr>
      <vt:lpstr>Next Steps</vt:lpstr>
      <vt:lpstr>  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Income Predictor</dc:title>
  <dc:creator>Torres, Alberto</dc:creator>
  <cp:lastModifiedBy>Torres, Alberto</cp:lastModifiedBy>
  <cp:revision>11</cp:revision>
  <dcterms:created xsi:type="dcterms:W3CDTF">2023-01-23T22:22:44Z</dcterms:created>
  <dcterms:modified xsi:type="dcterms:W3CDTF">2023-01-24T20:46:47Z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2023-01-23T22:22:45Z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8920b4b1-a364-44e6-be5b-f261a9e1c4de</vt:lpwstr>
  </property>
  <property fmtid="{D5CDD505-2E9C-101B-9397-08002B2CF9AE}" pid="9" name="MSIP_Label_ea60d57e-af5b-4752-ac57-3e4f28ca11dc_ContentBits">
    <vt:lpwstr>0</vt:lpwstr>
  </property>
</Properties>
</file>